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73" r:id="rId3"/>
    <p:sldId id="275" r:id="rId4"/>
    <p:sldId id="269" r:id="rId5"/>
    <p:sldId id="267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96" r:id="rId15"/>
    <p:sldId id="270" r:id="rId16"/>
    <p:sldId id="268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2" r:id="rId26"/>
    <p:sldId id="271" r:id="rId27"/>
    <p:sldId id="263" r:id="rId28"/>
    <p:sldId id="298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44639" autoAdjust="0"/>
  </p:normalViewPr>
  <p:slideViewPr>
    <p:cSldViewPr snapToGrid="0" snapToObjects="1">
      <p:cViewPr>
        <p:scale>
          <a:sx n="50" d="100"/>
          <a:sy n="50" d="100"/>
        </p:scale>
        <p:origin x="-19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7DFB-FBFD-0F4B-8B79-0C898015AE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FFBC-FC77-1440-A3E0-C7E4DBBD0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33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25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28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33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38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3698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4171" y="3614057"/>
            <a:ext cx="6553199" cy="4386943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23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750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381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52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45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9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704491"/>
            <a:ext cx="6447692" cy="5076093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44405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825875" y="9444405"/>
            <a:ext cx="2971800" cy="458787"/>
          </a:xfrm>
        </p:spPr>
        <p:txBody>
          <a:bodyPr/>
          <a:lstStyle/>
          <a:p>
            <a:fld id="{C5499624-46E5-421D-953D-FE20563A5215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956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79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MGMT90040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 smtClean="0"/>
              <a:t>November 7 - 11, 2016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Seminar notes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499624-46E5-421D-953D-FE20563A521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670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9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6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FFBC-FC77-1440-A3E0-C7E4DBBD0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6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39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98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984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1D4C-259E-4B45-AF67-C16B622DBBD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87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7FEA-66E5-594E-9E0E-357049EEBF5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B759-97A5-2E48-BB3F-99241C7A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wl.asn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wl.asn.a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vwl.asn.a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vwl.asn.a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wl.asn.a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jpeg"/><Relationship Id="rId4" Type="http://schemas.openxmlformats.org/officeDocument/2006/relationships/hyperlink" Target="https://vwl.asn.a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contact@vwl.asn.a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vwl.asn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vwl.asn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wl.asn.a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275" y="2362582"/>
            <a:ext cx="10699531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Pay Transparency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Good </a:t>
            </a:r>
            <a:r>
              <a:rPr lang="en-US" dirty="0" smtClean="0"/>
              <a:t>for Women, </a:t>
            </a:r>
            <a:r>
              <a:rPr lang="en-US" smtClean="0"/>
              <a:t>Good for Business</a:t>
            </a:r>
            <a:endParaRPr lang="en-US" dirty="0"/>
          </a:p>
        </p:txBody>
      </p:sp>
      <p:pic>
        <p:nvPicPr>
          <p:cNvPr id="5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7" y="935740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" y="77107"/>
            <a:ext cx="12073117" cy="64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472" y="4935025"/>
            <a:ext cx="3002553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81" y="116114"/>
            <a:ext cx="9867221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82" y="79811"/>
            <a:ext cx="875719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43" y="0"/>
            <a:ext cx="1003681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Pay gap in the legal sector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Women earn 27% less in total remuneration than men.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Women working full-time earn 31% less than men.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Women working </a:t>
            </a:r>
            <a:r>
              <a:rPr lang="en-AU" dirty="0" smtClean="0"/>
              <a:t>part-time </a:t>
            </a:r>
            <a:r>
              <a:rPr lang="en-AU" dirty="0"/>
              <a:t>earn </a:t>
            </a:r>
            <a:r>
              <a:rPr lang="en-AU" dirty="0" smtClean="0"/>
              <a:t>29% </a:t>
            </a:r>
            <a:r>
              <a:rPr lang="en-AU" dirty="0"/>
              <a:t>less than </a:t>
            </a:r>
            <a:r>
              <a:rPr lang="en-AU" dirty="0" smtClean="0"/>
              <a:t>men</a:t>
            </a:r>
            <a:r>
              <a:rPr lang="en-AU" dirty="0"/>
              <a:t>.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pay gap doesn't affect younger women at the start of their careers.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pay gap begins at 12% for people aged under 17 and 6% for graduates.  It increases with age and seniority.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Source: Workplace Gender Equality Agency, </a:t>
            </a:r>
            <a:r>
              <a:rPr lang="en-US" sz="2400" i="1" dirty="0" err="1" smtClean="0"/>
              <a:t>GradStats</a:t>
            </a:r>
            <a:r>
              <a:rPr lang="en-US" sz="2400" i="1" dirty="0" smtClean="0"/>
              <a:t> – Starting Salaries, 	January 2015</a:t>
            </a:r>
          </a:p>
          <a:p>
            <a:endParaRPr lang="en-US" dirty="0"/>
          </a:p>
        </p:txBody>
      </p:sp>
      <p:pic>
        <p:nvPicPr>
          <p:cNvPr id="4" name="Picture 3" descr="VW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6" name="Picture 5" descr="VW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pay transparency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VW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advent of pay secrecy in Australia.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 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" y="1758825"/>
            <a:ext cx="12241829" cy="46089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pay secrecy contributes to the gender pay gap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45310" cy="46833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Impact on decision making: </a:t>
            </a:r>
            <a:r>
              <a:rPr lang="en-AU" dirty="0" smtClean="0"/>
              <a:t>conscious or unconscious bias and stereotyping can affect pay decisions; </a:t>
            </a:r>
            <a:r>
              <a:rPr lang="en-AU" dirty="0"/>
              <a:t>face time” (time in the workplace) or “perceived similarity” </a:t>
            </a:r>
            <a:endParaRPr lang="en-AU" dirty="0" smtClean="0"/>
          </a:p>
          <a:p>
            <a:pPr lvl="1"/>
            <a:r>
              <a:rPr lang="en-AU" dirty="0" smtClean="0"/>
              <a:t>Performance evaluation ratings for men and women</a:t>
            </a:r>
          </a:p>
          <a:p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Unequal </a:t>
            </a:r>
            <a:r>
              <a:rPr lang="en-AU" b="1" dirty="0"/>
              <a:t>access to </a:t>
            </a:r>
            <a:r>
              <a:rPr lang="en-AU" b="1" dirty="0" smtClean="0"/>
              <a:t>information:  </a:t>
            </a:r>
            <a:r>
              <a:rPr lang="en-AU" dirty="0" smtClean="0"/>
              <a:t>difficult </a:t>
            </a:r>
            <a:r>
              <a:rPr lang="en-AU" dirty="0"/>
              <a:t>for women to compare their pay to similarly situated </a:t>
            </a:r>
            <a:r>
              <a:rPr lang="en-AU" dirty="0" smtClean="0"/>
              <a:t>employees →cannot </a:t>
            </a:r>
            <a:r>
              <a:rPr lang="en-AU" dirty="0"/>
              <a:t>challenge 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92" y="1825625"/>
            <a:ext cx="4862224" cy="3428763"/>
          </a:xfrm>
          <a:prstGeom prst="rect">
            <a:avLst/>
          </a:prstGeom>
        </p:spPr>
      </p:pic>
      <p:pic>
        <p:nvPicPr>
          <p:cNvPr id="5" name="Picture 4" descr="VW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pay transparency looks like: a continuum from completely secret to totally transparent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“.. a restriction of the amount of information employees are provided about what others are paid” </a:t>
            </a:r>
            <a:r>
              <a:rPr lang="it-IT" dirty="0" smtClean="0"/>
              <a:t>(Colella, Paetzold, Zardkoohi, &amp; Wesson, 2007)</a:t>
            </a:r>
          </a:p>
          <a:p>
            <a:endParaRPr lang="it-IT" dirty="0" smtClean="0"/>
          </a:p>
          <a:p>
            <a:r>
              <a:rPr lang="it-IT" dirty="0" smtClean="0"/>
              <a:t>Many dimensions of pay</a:t>
            </a:r>
          </a:p>
          <a:p>
            <a:endParaRPr lang="it-IT" dirty="0"/>
          </a:p>
          <a:p>
            <a:r>
              <a:rPr lang="en-AU" dirty="0" smtClean="0"/>
              <a:t>“…when </a:t>
            </a:r>
            <a:r>
              <a:rPr lang="en-AU" dirty="0"/>
              <a:t>we speak of </a:t>
            </a:r>
            <a:r>
              <a:rPr lang="en-AU" dirty="0" smtClean="0"/>
              <a:t>pay secrecy</a:t>
            </a:r>
            <a:r>
              <a:rPr lang="en-AU" dirty="0"/>
              <a:t>, we are talking about the lack of </a:t>
            </a:r>
            <a:r>
              <a:rPr lang="en-AU" dirty="0" smtClean="0"/>
              <a:t> information that </a:t>
            </a:r>
            <a:r>
              <a:rPr lang="en-AU" dirty="0"/>
              <a:t>employees have about the level </a:t>
            </a:r>
            <a:r>
              <a:rPr lang="en-AU" dirty="0" smtClean="0"/>
              <a:t>of other </a:t>
            </a:r>
            <a:r>
              <a:rPr lang="en-AU" dirty="0"/>
              <a:t>employees’ pay in the </a:t>
            </a:r>
            <a:r>
              <a:rPr lang="en-AU" dirty="0" smtClean="0"/>
              <a:t>organization” </a:t>
            </a:r>
            <a:r>
              <a:rPr lang="it-IT" dirty="0" smtClean="0"/>
              <a:t>(Colella, Paetzold, Zardkoohi, &amp; Wesson, 2007)</a:t>
            </a:r>
            <a:endParaRPr lang="en-AU" alt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2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legal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pay transparency can reduce the gender pay gap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Pay secrecy in the US:  </a:t>
            </a:r>
          </a:p>
          <a:p>
            <a:pPr lvl="1"/>
            <a:r>
              <a:rPr lang="en-AU" dirty="0" smtClean="0"/>
              <a:t>Kim (2015) after taking into account personal and economic factors found that women’s wages are </a:t>
            </a:r>
            <a:r>
              <a:rPr lang="en-AU" u="sng" dirty="0" smtClean="0"/>
              <a:t>higher</a:t>
            </a:r>
            <a:r>
              <a:rPr lang="en-AU" dirty="0" smtClean="0"/>
              <a:t> (between 4 – 12% depending on how the data was analysed) in those states with pay secrecy laws relative to the non-pay secrecy law states.  </a:t>
            </a:r>
          </a:p>
          <a:p>
            <a:endParaRPr lang="en-AU" dirty="0" smtClean="0"/>
          </a:p>
          <a:p>
            <a:r>
              <a:rPr lang="en-AU" dirty="0" smtClean="0"/>
              <a:t>Rationale decision making</a:t>
            </a:r>
          </a:p>
          <a:p>
            <a:pPr lvl="1"/>
            <a:r>
              <a:rPr lang="en-AU" dirty="0" smtClean="0"/>
              <a:t>Accountability </a:t>
            </a:r>
          </a:p>
          <a:p>
            <a:endParaRPr lang="en-AU" dirty="0"/>
          </a:p>
          <a:p>
            <a:r>
              <a:rPr lang="en-AU" dirty="0" smtClean="0"/>
              <a:t>Unaccountable decision makers</a:t>
            </a:r>
          </a:p>
          <a:p>
            <a:pPr lvl="1"/>
            <a:r>
              <a:rPr lang="en-AU" dirty="0" smtClean="0"/>
              <a:t>less </a:t>
            </a:r>
            <a:r>
              <a:rPr lang="en-AU" dirty="0"/>
              <a:t>consistency and stability in their judgements (</a:t>
            </a:r>
            <a:r>
              <a:rPr lang="en-AU" dirty="0" err="1"/>
              <a:t>Hagafors</a:t>
            </a:r>
            <a:r>
              <a:rPr lang="en-AU" dirty="0"/>
              <a:t> and </a:t>
            </a:r>
            <a:r>
              <a:rPr lang="en-AU" dirty="0" err="1"/>
              <a:t>Brehmer</a:t>
            </a:r>
            <a:r>
              <a:rPr lang="en-AU" dirty="0"/>
              <a:t>, 1983) </a:t>
            </a:r>
            <a:endParaRPr lang="en-AU" dirty="0" smtClean="0"/>
          </a:p>
          <a:p>
            <a:pPr lvl="1"/>
            <a:r>
              <a:rPr lang="en-AU" dirty="0" smtClean="0"/>
              <a:t>less </a:t>
            </a:r>
            <a:r>
              <a:rPr lang="en-AU" dirty="0"/>
              <a:t>responsive to evidence when evaluating others (Rozelle and Baxter, 1981). </a:t>
            </a:r>
            <a:endParaRPr lang="en-AU" dirty="0" smtClean="0"/>
          </a:p>
          <a:p>
            <a:pPr lvl="1"/>
            <a:r>
              <a:rPr lang="en-AU" dirty="0" smtClean="0"/>
              <a:t>Show </a:t>
            </a:r>
            <a:r>
              <a:rPr lang="en-AU" dirty="0"/>
              <a:t>less analytical effort in their decision making </a:t>
            </a:r>
            <a:r>
              <a:rPr lang="en-AU" dirty="0" smtClean="0"/>
              <a:t>(</a:t>
            </a:r>
            <a:r>
              <a:rPr lang="en-AU" dirty="0" err="1"/>
              <a:t>Tetlock</a:t>
            </a:r>
            <a:r>
              <a:rPr lang="en-AU" dirty="0"/>
              <a:t>, 1985).  </a:t>
            </a:r>
            <a:endParaRPr lang="en-AU" dirty="0" smtClean="0"/>
          </a:p>
          <a:p>
            <a:pPr lvl="1"/>
            <a:r>
              <a:rPr lang="en-AU" dirty="0" smtClean="0"/>
              <a:t>less </a:t>
            </a:r>
            <a:r>
              <a:rPr lang="en-AU" dirty="0"/>
              <a:t>likely to produce high quality and rational decisions (</a:t>
            </a:r>
            <a:r>
              <a:rPr lang="en-AU" dirty="0" err="1"/>
              <a:t>Tetlock</a:t>
            </a:r>
            <a:r>
              <a:rPr lang="en-AU" dirty="0"/>
              <a:t> and Kim, 1992) </a:t>
            </a:r>
            <a:endParaRPr lang="en-AU" dirty="0" smtClean="0"/>
          </a:p>
          <a:p>
            <a:pPr lvl="1"/>
            <a:r>
              <a:rPr lang="en-AU" dirty="0" smtClean="0"/>
              <a:t>less </a:t>
            </a:r>
            <a:r>
              <a:rPr lang="en-AU" dirty="0"/>
              <a:t>likely to base their decisions on available information (</a:t>
            </a:r>
            <a:r>
              <a:rPr lang="en-AU" dirty="0" err="1"/>
              <a:t>Tetlock</a:t>
            </a:r>
            <a:r>
              <a:rPr lang="en-AU" dirty="0"/>
              <a:t>, 1985).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1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Arguments against pay transparency and why they are </a:t>
            </a:r>
            <a:r>
              <a:rPr lang="en-AU" dirty="0" smtClean="0"/>
              <a:t>wrong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17439"/>
              </p:ext>
            </p:extLst>
          </p:nvPr>
        </p:nvGraphicFramePr>
        <p:xfrm>
          <a:off x="838200" y="1801833"/>
          <a:ext cx="105156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7830"/>
                <a:gridCol w="1951630"/>
                <a:gridCol w="65361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Issue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Claim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Evidence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Productivity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aseline="0" dirty="0" smtClean="0"/>
                        <a:t>Higher pay dispersion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AU" sz="2000" dirty="0" smtClean="0"/>
                        <a:t>Obscures the link between pay and performance</a:t>
                      </a:r>
                    </a:p>
                    <a:p>
                      <a:pPr marL="0" lvl="1"/>
                      <a:r>
                        <a:rPr lang="en-AU" sz="2000" dirty="0" smtClean="0"/>
                        <a:t>High performers – low performers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Conflict</a:t>
                      </a:r>
                      <a:r>
                        <a:rPr lang="en-AU" sz="2000" baseline="0" dirty="0" smtClean="0"/>
                        <a:t> between employees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Employees will argue about pay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AU" sz="2000" dirty="0" smtClean="0"/>
                        <a:t>Positional cues </a:t>
                      </a:r>
                      <a:r>
                        <a:rPr lang="en-AU" sz="2000" dirty="0" smtClean="0"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AU" sz="2000" dirty="0" smtClean="0"/>
                        <a:t>Estimates of co worker pay (next slide)</a:t>
                      </a:r>
                    </a:p>
                    <a:p>
                      <a:pPr marL="0" lvl="1"/>
                      <a:r>
                        <a:rPr lang="en-AU" sz="2000" dirty="0" smtClean="0"/>
                        <a:t>Conflict when ad hoc system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Trust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Management</a:t>
                      </a:r>
                      <a:r>
                        <a:rPr lang="en-AU" sz="2000" baseline="0" dirty="0" smtClean="0"/>
                        <a:t> can allocate fairly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AU" sz="2000" dirty="0" smtClean="0"/>
                        <a:t>Pay secrecy suggests lack of trust in employees; something to hid</a:t>
                      </a:r>
                    </a:p>
                    <a:p>
                      <a:pPr marL="0" lvl="1"/>
                      <a:r>
                        <a:rPr lang="en-AU" sz="2000" dirty="0" smtClean="0"/>
                        <a:t>Impact on other aspects of the organisation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Attraction and retention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Stops</a:t>
                      </a:r>
                      <a:r>
                        <a:rPr lang="en-AU" sz="2000" baseline="0" dirty="0" smtClean="0"/>
                        <a:t> poaching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aseline="0" dirty="0" smtClean="0"/>
                        <a:t>Pay is not usually the reason employees change jobs</a:t>
                      </a:r>
                      <a:endParaRPr lang="en-A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439"/>
          <a:stretch/>
        </p:blipFill>
        <p:spPr>
          <a:xfrm>
            <a:off x="840553" y="1027906"/>
            <a:ext cx="9919132" cy="5224434"/>
          </a:xfrm>
          <a:prstGeom prst="rect">
            <a:avLst/>
          </a:prstGeom>
        </p:spPr>
      </p:pic>
      <p:pic>
        <p:nvPicPr>
          <p:cNvPr id="3" name="Picture 2" descr="VW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What we believe about pay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successful pay transparency practices:  current trends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proportion of companies enforcing pay secrecy in the US has declined from 75% in 1985 to 23% in 2010 (</a:t>
            </a:r>
            <a:r>
              <a:rPr lang="en-AU" dirty="0" err="1" smtClean="0"/>
              <a:t>Marasi</a:t>
            </a:r>
            <a:r>
              <a:rPr lang="en-AU" dirty="0" smtClean="0"/>
              <a:t> &amp; Bennett, 2016)</a:t>
            </a:r>
          </a:p>
          <a:p>
            <a:endParaRPr lang="en-AU" dirty="0" smtClean="0"/>
          </a:p>
          <a:p>
            <a:pPr lvl="0"/>
            <a:r>
              <a:rPr lang="en-AU" dirty="0"/>
              <a:t>Reddit, an online news service recently announced a take it or leave it pay policy for starting salaries as a way to avoid private negotiations and differential starting salaries (</a:t>
            </a:r>
            <a:r>
              <a:rPr lang="en-AU" dirty="0" err="1"/>
              <a:t>Feintzeig</a:t>
            </a:r>
            <a:r>
              <a:rPr lang="en-AU" dirty="0"/>
              <a:t> &amp; Silverman, </a:t>
            </a:r>
            <a:r>
              <a:rPr lang="en-AU" dirty="0" smtClean="0"/>
              <a:t>2015)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Massachusetts </a:t>
            </a:r>
            <a:r>
              <a:rPr lang="en-AU" dirty="0"/>
              <a:t>has become the first state to bar employers from asking about applicants’ salaries before offering them a job. </a:t>
            </a:r>
            <a:r>
              <a:rPr lang="en-AU" dirty="0" smtClean="0"/>
              <a:t>The new law in </a:t>
            </a:r>
            <a:r>
              <a:rPr lang="en-AU" dirty="0"/>
              <a:t>MA will require hiring managers to state a compensation figure upfront — based on what an applicant’s worth is to the company, rather than on what he or she made in a previous </a:t>
            </a:r>
            <a:r>
              <a:rPr lang="en-AU" dirty="0" smtClean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6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Attitudes to pay information </a:t>
            </a:r>
            <a:br>
              <a:rPr lang="en-AU" dirty="0" smtClean="0"/>
            </a:br>
            <a:r>
              <a:rPr lang="en-AU" sz="2000" dirty="0" smtClean="0"/>
              <a:t>(</a:t>
            </a:r>
            <a:r>
              <a:rPr lang="en-AU" sz="2000" dirty="0" err="1" smtClean="0"/>
              <a:t>Giancola</a:t>
            </a:r>
            <a:r>
              <a:rPr lang="en-AU" sz="2000" dirty="0" smtClean="0"/>
              <a:t> et al, 2014:  pp165-166)</a:t>
            </a:r>
            <a:endParaRPr lang="en-AU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94383"/>
              </p:ext>
            </p:extLst>
          </p:nvPr>
        </p:nvGraphicFramePr>
        <p:xfrm>
          <a:off x="838200" y="1825625"/>
          <a:ext cx="9456641" cy="414829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12468"/>
                <a:gridCol w="7844173"/>
              </a:tblGrid>
              <a:tr h="1018630"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 survey of 1,205 managers found the following % of managers favouring  release</a:t>
                      </a:r>
                      <a:r>
                        <a:rPr lang="en-AU" sz="2400" baseline="0" dirty="0" smtClean="0"/>
                        <a:t> of pay information</a:t>
                      </a:r>
                      <a:endParaRPr lang="en-A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9015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Release of individual salaries</a:t>
                      </a:r>
                      <a:r>
                        <a:rPr lang="en-AU" baseline="0" dirty="0" smtClean="0"/>
                        <a:t> to all employees</a:t>
                      </a:r>
                      <a:endParaRPr lang="en-AU" dirty="0"/>
                    </a:p>
                  </a:txBody>
                  <a:tcPr/>
                </a:tc>
              </a:tr>
              <a:tr h="59015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More</a:t>
                      </a:r>
                      <a:r>
                        <a:rPr lang="en-AU" baseline="0" dirty="0" smtClean="0"/>
                        <a:t> information on pay levels is desirable</a:t>
                      </a:r>
                      <a:endParaRPr lang="en-AU" dirty="0"/>
                    </a:p>
                  </a:txBody>
                  <a:tcPr/>
                </a:tc>
              </a:tr>
              <a:tr h="59015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85%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Position</a:t>
                      </a:r>
                      <a:r>
                        <a:rPr lang="en-AU" baseline="0" dirty="0" smtClean="0"/>
                        <a:t> in range should be told to each employee</a:t>
                      </a:r>
                      <a:endParaRPr lang="en-AU" dirty="0"/>
                    </a:p>
                  </a:txBody>
                  <a:tcPr/>
                </a:tc>
              </a:tr>
              <a:tr h="76903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The range of merit increases should be made public for each pay grade</a:t>
                      </a:r>
                      <a:endParaRPr lang="en-AU" dirty="0" smtClean="0"/>
                    </a:p>
                  </a:txBody>
                  <a:tcPr/>
                </a:tc>
              </a:tr>
              <a:tr h="59015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18%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Salary information</a:t>
                      </a:r>
                      <a:r>
                        <a:rPr lang="en-AU" baseline="0" dirty="0" smtClean="0"/>
                        <a:t> should be made more secret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Women are not assertive and do not ask for pay rises.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AU" dirty="0" smtClean="0"/>
              <a:t>There is no difference in the likelihood of asking between women and men.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i="1" dirty="0"/>
              <a:t>	</a:t>
            </a:r>
            <a:r>
              <a:rPr lang="en-AU" sz="2400" i="1" dirty="0" smtClean="0"/>
              <a:t>Source</a:t>
            </a:r>
            <a:r>
              <a:rPr lang="en-AU" sz="2400" i="1" dirty="0"/>
              <a:t>: Do Women Ask? Warwick Economics </a:t>
            </a:r>
            <a:r>
              <a:rPr lang="en-AU" sz="2400" i="1" dirty="0" smtClean="0"/>
              <a:t>Research Paper </a:t>
            </a:r>
            <a:r>
              <a:rPr lang="en-AU" sz="2400" i="1" dirty="0"/>
              <a:t>Series, </a:t>
            </a:r>
            <a:r>
              <a:rPr lang="en-AU" sz="2400" i="1" dirty="0" smtClean="0"/>
              <a:t>	September </a:t>
            </a:r>
            <a:r>
              <a:rPr lang="en-AU" sz="2400" i="1" dirty="0"/>
              <a:t>2016.</a:t>
            </a:r>
            <a:endParaRPr lang="en-AU" sz="2400" i="1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When women act </a:t>
            </a:r>
            <a:r>
              <a:rPr lang="en-AU" dirty="0"/>
              <a:t>more assertively</a:t>
            </a:r>
            <a:r>
              <a:rPr lang="en-AU" dirty="0" smtClean="0"/>
              <a:t>, they can be perceived </a:t>
            </a:r>
            <a:r>
              <a:rPr lang="en-AU" dirty="0"/>
              <a:t>as less competent and less </a:t>
            </a:r>
            <a:r>
              <a:rPr lang="en-AU" dirty="0" smtClean="0"/>
              <a:t>likable.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400" i="1" dirty="0" smtClean="0"/>
              <a:t>	Source</a:t>
            </a:r>
            <a:r>
              <a:rPr lang="en-AU" sz="2400" i="1" dirty="0"/>
              <a:t>: Who Takes the </a:t>
            </a:r>
            <a:r>
              <a:rPr lang="en-AU" sz="2400" i="1" dirty="0" smtClean="0"/>
              <a:t>Floor and </a:t>
            </a:r>
            <a:r>
              <a:rPr lang="en-AU" sz="2400" i="1" dirty="0"/>
              <a:t>Why </a:t>
            </a:r>
            <a:r>
              <a:rPr lang="en-AU" sz="2400" i="1" dirty="0" smtClean="0"/>
              <a:t>- Gender</a:t>
            </a:r>
            <a:r>
              <a:rPr lang="en-AU" sz="2400" i="1" dirty="0"/>
              <a:t>, Power, and Volubility in </a:t>
            </a:r>
            <a:r>
              <a:rPr lang="en-AU" sz="2400" i="1" dirty="0" smtClean="0"/>
              <a:t>	Organizations, 	Administrative Science </a:t>
            </a:r>
            <a:r>
              <a:rPr lang="en-AU" sz="2400" i="1" dirty="0"/>
              <a:t>Quarterly 56.4 (2011)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to 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5" name="Picture 4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1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is all about women's life choices.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“Until it is culturally accepted and economically feasible for men to take equal time out of the workforce to care for children, this is not a ‘choice’ made freely.”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Source: </a:t>
            </a:r>
            <a:r>
              <a:rPr lang="en-US" i="1" dirty="0" err="1" smtClean="0"/>
              <a:t>KMPG</a:t>
            </a:r>
            <a:r>
              <a:rPr lang="en-US" i="1" dirty="0" smtClean="0"/>
              <a:t>, She’s Price(d)less – The Economics of the Gender Pay Gap</a:t>
            </a:r>
          </a:p>
        </p:txBody>
      </p:sp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2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www.vwl.asn.au</a:t>
            </a:r>
            <a:r>
              <a:rPr lang="en-US" dirty="0" smtClean="0"/>
              <a:t> to access:</a:t>
            </a:r>
          </a:p>
          <a:p>
            <a:pPr lvl="1"/>
            <a:r>
              <a:rPr lang="en-US" dirty="0" smtClean="0"/>
              <a:t>a range of gender pay gap resources, including questions to ask your employer and legal sector case studies; </a:t>
            </a:r>
          </a:p>
          <a:p>
            <a:pPr lvl="1"/>
            <a:r>
              <a:rPr lang="en-US" dirty="0" err="1" smtClean="0"/>
              <a:t>VWL’s</a:t>
            </a:r>
            <a:r>
              <a:rPr lang="en-US" dirty="0" smtClean="0"/>
              <a:t> submissions to the Senate on the </a:t>
            </a:r>
            <a:r>
              <a:rPr lang="en-AU" i="1" dirty="0"/>
              <a:t>Fair Work Amendment (Gender Pay Gap) Bill </a:t>
            </a:r>
            <a:r>
              <a:rPr lang="en-AU" i="1" dirty="0" smtClean="0"/>
              <a:t>2015</a:t>
            </a:r>
            <a:r>
              <a:rPr lang="en-AU" dirty="0" smtClean="0"/>
              <a:t>; and</a:t>
            </a:r>
          </a:p>
          <a:p>
            <a:pPr lvl="1"/>
            <a:r>
              <a:rPr lang="en-AU" dirty="0" smtClean="0"/>
              <a:t>notifications of future events and updates on this project.</a:t>
            </a:r>
            <a:endParaRPr lang="en-US" dirty="0" smtClean="0"/>
          </a:p>
          <a:p>
            <a:endParaRPr lang="en-US" dirty="0"/>
          </a:p>
          <a:p>
            <a:r>
              <a:rPr lang="en-AU" dirty="0" smtClean="0"/>
              <a:t>Visit the </a:t>
            </a:r>
            <a:r>
              <a:rPr lang="en-AU" dirty="0"/>
              <a:t>Workplace Gender Equality </a:t>
            </a:r>
            <a:r>
              <a:rPr lang="en-AU" dirty="0" smtClean="0"/>
              <a:t>Agency website for tools to conduct </a:t>
            </a:r>
            <a:r>
              <a:rPr lang="en-AU" dirty="0"/>
              <a:t>a </a:t>
            </a:r>
            <a:r>
              <a:rPr lang="en-AU" dirty="0" smtClean="0"/>
              <a:t>pay gap </a:t>
            </a:r>
            <a:r>
              <a:rPr lang="en-AU" dirty="0"/>
              <a:t>analysis and </a:t>
            </a:r>
            <a:r>
              <a:rPr lang="en-AU" dirty="0" smtClean="0"/>
              <a:t>create </a:t>
            </a:r>
            <a:r>
              <a:rPr lang="en-AU" dirty="0"/>
              <a:t>a pay equity </a:t>
            </a:r>
            <a:r>
              <a:rPr lang="en-AU" dirty="0" smtClean="0"/>
              <a:t>strategy.</a:t>
            </a:r>
          </a:p>
        </p:txBody>
      </p:sp>
      <p:pic>
        <p:nvPicPr>
          <p:cNvPr id="4" name="Picture 3" descr="VW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contact@vwl.asn.au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5" name="Picture 4" descr="VW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7" y="365125"/>
            <a:ext cx="11353801" cy="1325563"/>
          </a:xfrm>
        </p:spPr>
        <p:txBody>
          <a:bodyPr/>
          <a:lstStyle/>
          <a:p>
            <a:r>
              <a:rPr lang="en-AU" i="1" dirty="0" smtClean="0"/>
              <a:t>Fair Work Amendment (Gender Pay Gap) Bill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b="1" kern="1400" dirty="0" smtClean="0">
                <a:effectLst/>
                <a:latin typeface="Times New Roman" charset="0"/>
                <a:ea typeface="Times New Roman" charset="0"/>
              </a:rPr>
              <a:t>333B  Terms prohibiting disclosure of pay have no effect</a:t>
            </a:r>
            <a:endParaRPr lang="en-GB" b="1" kern="1400" dirty="0" smtClean="0">
              <a:effectLst/>
              <a:latin typeface="Times New Roman" charset="0"/>
              <a:ea typeface="Times New Roman" charset="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tabLst>
                <a:tab pos="648335" algn="r"/>
              </a:tabLst>
            </a:pPr>
            <a:r>
              <a:rPr lang="en-AU" sz="2400" dirty="0" smtClean="0">
                <a:effectLst/>
                <a:latin typeface="Times New Roman" charset="0"/>
                <a:ea typeface="Times New Roman" charset="0"/>
              </a:rPr>
              <a:t>		A term of a modern award, an enterprise agreement or a contract of 			employment has no effect to the extent that the term:</a:t>
            </a:r>
            <a:endParaRPr lang="en-GB" sz="2400" dirty="0" smtClean="0">
              <a:effectLst/>
              <a:latin typeface="Times New Roman" charset="0"/>
              <a:ea typeface="Times New Roman" charset="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tabLst>
                <a:tab pos="972185" algn="r"/>
              </a:tabLst>
            </a:pPr>
            <a:r>
              <a:rPr lang="en-AU" sz="2400" dirty="0" smtClean="0">
                <a:effectLst/>
                <a:latin typeface="Times New Roman" charset="0"/>
                <a:ea typeface="Times New Roman" charset="0"/>
              </a:rPr>
              <a:t>		(a)	prohibits an employee from disclosing the amount of, or 				information about, the employee’s pay or earnings; or</a:t>
            </a:r>
            <a:endParaRPr lang="en-GB" sz="2400" dirty="0" smtClean="0">
              <a:effectLst/>
              <a:latin typeface="Times New Roman" charset="0"/>
              <a:ea typeface="Times New Roman" charset="0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tabLst>
                <a:tab pos="972185" algn="r"/>
              </a:tabLst>
            </a:pPr>
            <a:r>
              <a:rPr lang="en-AU" sz="2400" dirty="0" smtClean="0">
                <a:effectLst/>
                <a:latin typeface="Times New Roman" charset="0"/>
                <a:ea typeface="Times New Roman" charset="0"/>
              </a:rPr>
              <a:t>		(b)	permits, or has the effect of permitting, an employer to take 			adverse action against an employee if the employee discloses 			the amount of, or information about, the employee’s pay or 				earnings.</a:t>
            </a:r>
            <a:endParaRPr lang="en-GB" sz="2400" dirty="0" smtClean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6" name="Picture 5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Current laws prevent women from being paid less than men for the same work.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Discrimination on the basis of gender is unlawful, but it is not possible to make an anti-discrimination claim if the source of the discrimination is confidential. </a:t>
            </a:r>
          </a:p>
          <a:p>
            <a:endParaRPr lang="en-US" dirty="0"/>
          </a:p>
        </p:txBody>
      </p:sp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" y="93737"/>
            <a:ext cx="12192000" cy="114300"/>
          </a:xfrm>
          <a:prstGeom prst="rect">
            <a:avLst/>
          </a:prstGeom>
        </p:spPr>
      </p:pic>
      <p:pic>
        <p:nvPicPr>
          <p:cNvPr id="6" name="Picture 5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the gender pay gap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335"/>
          <a:stretch/>
        </p:blipFill>
        <p:spPr>
          <a:xfrm>
            <a:off x="1" y="1590999"/>
            <a:ext cx="12192000" cy="25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652" y="4718649"/>
            <a:ext cx="5899885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When the result is a </a:t>
            </a:r>
            <a:r>
              <a:rPr lang="en-AU" b="1" dirty="0" smtClean="0">
                <a:solidFill>
                  <a:srgbClr val="FF0000"/>
                </a:solidFill>
              </a:rPr>
              <a:t>positive</a:t>
            </a:r>
            <a:r>
              <a:rPr lang="en-AU" dirty="0" smtClean="0"/>
              <a:t> number men pay &gt; women pay</a:t>
            </a:r>
          </a:p>
          <a:p>
            <a:endParaRPr lang="en-AU" dirty="0"/>
          </a:p>
          <a:p>
            <a:r>
              <a:rPr lang="en-AU" dirty="0"/>
              <a:t>When the result is a </a:t>
            </a:r>
            <a:r>
              <a:rPr lang="en-AU" b="1" dirty="0" smtClean="0">
                <a:solidFill>
                  <a:srgbClr val="FF0000"/>
                </a:solidFill>
              </a:rPr>
              <a:t>negative</a:t>
            </a:r>
            <a:r>
              <a:rPr lang="en-AU" dirty="0" smtClean="0"/>
              <a:t> number women </a:t>
            </a:r>
            <a:r>
              <a:rPr lang="en-AU" dirty="0"/>
              <a:t>pay &gt; </a:t>
            </a:r>
            <a:r>
              <a:rPr lang="en-AU" dirty="0" smtClean="0"/>
              <a:t>men </a:t>
            </a:r>
            <a:r>
              <a:rPr lang="en-AU" dirty="0"/>
              <a:t>pay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VW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Sources of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Australian Bureau of Statistics (Full time average weekly ordinary </a:t>
            </a:r>
            <a:r>
              <a:rPr lang="en-AU" dirty="0"/>
              <a:t>time earnings; collected every six months from over 5,000 employing </a:t>
            </a:r>
            <a:r>
              <a:rPr lang="en-AU" dirty="0" smtClean="0"/>
              <a:t>businesses)</a:t>
            </a:r>
          </a:p>
          <a:p>
            <a:pPr lvl="1"/>
            <a:r>
              <a:rPr lang="en-AU" dirty="0" smtClean="0"/>
              <a:t>Not “like for like” pay gaps</a:t>
            </a:r>
          </a:p>
          <a:p>
            <a:pPr lvl="1"/>
            <a:r>
              <a:rPr lang="en-AU" dirty="0" smtClean="0"/>
              <a:t>Aggregate pay figures</a:t>
            </a:r>
          </a:p>
          <a:p>
            <a:pPr lvl="1"/>
            <a:r>
              <a:rPr lang="en-AU" dirty="0" smtClean="0"/>
              <a:t>KPMG, WGEA</a:t>
            </a:r>
          </a:p>
          <a:p>
            <a:endParaRPr lang="en-AU" dirty="0" smtClean="0"/>
          </a:p>
          <a:p>
            <a:r>
              <a:rPr lang="en-AU" dirty="0" smtClean="0"/>
              <a:t>WGEA data (12,000 employers &amp; 4 million employees)</a:t>
            </a:r>
          </a:p>
          <a:p>
            <a:pPr lvl="1"/>
            <a:r>
              <a:rPr lang="en-AU" dirty="0" smtClean="0"/>
              <a:t>100 or more employees; base and total remuneration data</a:t>
            </a:r>
          </a:p>
          <a:p>
            <a:pPr lvl="1"/>
            <a:r>
              <a:rPr lang="en-AU" dirty="0" smtClean="0"/>
              <a:t>BCEC (Bankwest Curtain and WEGA)</a:t>
            </a:r>
          </a:p>
          <a:p>
            <a:endParaRPr lang="en-AU" dirty="0"/>
          </a:p>
          <a:p>
            <a:r>
              <a:rPr lang="en-AU" dirty="0" smtClean="0"/>
              <a:t>HILDA (23,000 individuals)</a:t>
            </a:r>
          </a:p>
          <a:p>
            <a:pPr lvl="1"/>
            <a:r>
              <a:rPr lang="en-AU" dirty="0"/>
              <a:t>Aggregate pay </a:t>
            </a:r>
            <a:r>
              <a:rPr lang="en-AU" dirty="0" smtClean="0"/>
              <a:t>figures; contextual data</a:t>
            </a:r>
            <a:endParaRPr lang="en-AU" dirty="0"/>
          </a:p>
          <a:p>
            <a:pPr lvl="1"/>
            <a:r>
              <a:rPr lang="en-AU" dirty="0" smtClean="0"/>
              <a:t>KPMG used HILDA</a:t>
            </a:r>
            <a:endParaRPr lang="en-AU" dirty="0"/>
          </a:p>
        </p:txBody>
      </p:sp>
      <p:pic>
        <p:nvPicPr>
          <p:cNvPr id="4" name="Picture 3" descr="V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41" y="5033249"/>
            <a:ext cx="1790414" cy="18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12"/>
            <a:ext cx="12192000" cy="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391" y="0"/>
            <a:ext cx="9540795" cy="68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5" y="267007"/>
            <a:ext cx="21650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73"/>
            <a:ext cx="12105764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1080</Words>
  <Application>Microsoft Office PowerPoint</Application>
  <PresentationFormat>Custom</PresentationFormat>
  <Paragraphs>161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Pay Transparency:  Good for Women, Good for Business</vt:lpstr>
      <vt:lpstr>The legal framework</vt:lpstr>
      <vt:lpstr>Fair Work Amendment (Gender Pay Gap) Bill 2015</vt:lpstr>
      <vt:lpstr>Myth #1</vt:lpstr>
      <vt:lpstr>Defining the gender pay gap</vt:lpstr>
      <vt:lpstr>PowerPoint Presentation</vt:lpstr>
      <vt:lpstr>Sources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gap in the legal sector</vt:lpstr>
      <vt:lpstr>Myth #2</vt:lpstr>
      <vt:lpstr>Defining pay transparency</vt:lpstr>
      <vt:lpstr>The advent of pay secrecy in Australia.</vt:lpstr>
      <vt:lpstr>How pay secrecy contributes to the gender pay gap</vt:lpstr>
      <vt:lpstr>What pay transparency looks like: a continuum from completely secret to totally transparent</vt:lpstr>
      <vt:lpstr>How pay transparency can reduce the gender pay gap</vt:lpstr>
      <vt:lpstr>Arguments against pay transparency and why they are wrong</vt:lpstr>
      <vt:lpstr>PowerPoint Presentation</vt:lpstr>
      <vt:lpstr>Examples of successful pay transparency practices:  current trends</vt:lpstr>
      <vt:lpstr>Attitudes to pay information  (Giancola et al, 2014:  pp165-166)</vt:lpstr>
      <vt:lpstr>Myth #3</vt:lpstr>
      <vt:lpstr>Where to now?</vt:lpstr>
      <vt:lpstr>Myth #4</vt:lpstr>
      <vt:lpstr>How to take action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Transparency:  Good for Women, Good for Business</dc:title>
  <dc:creator>Sophie Brown</dc:creator>
  <cp:lastModifiedBy>Lander &amp; Rogers</cp:lastModifiedBy>
  <cp:revision>27</cp:revision>
  <dcterms:created xsi:type="dcterms:W3CDTF">2016-11-20T01:19:13Z</dcterms:created>
  <dcterms:modified xsi:type="dcterms:W3CDTF">2016-12-02T06:48:49Z</dcterms:modified>
</cp:coreProperties>
</file>